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9" r:id="rId5"/>
    <p:sldId id="260" r:id="rId6"/>
    <p:sldId id="261" r:id="rId7"/>
    <p:sldId id="283" r:id="rId8"/>
    <p:sldId id="263" r:id="rId9"/>
    <p:sldId id="281" r:id="rId10"/>
    <p:sldId id="264" r:id="rId11"/>
    <p:sldId id="288" r:id="rId12"/>
    <p:sldId id="267" r:id="rId13"/>
    <p:sldId id="290" r:id="rId14"/>
    <p:sldId id="291" r:id="rId15"/>
    <p:sldId id="292" r:id="rId16"/>
    <p:sldId id="289" r:id="rId17"/>
    <p:sldId id="279" r:id="rId18"/>
    <p:sldId id="284" r:id="rId19"/>
    <p:sldId id="286" r:id="rId20"/>
    <p:sldId id="278" r:id="rId21"/>
    <p:sldId id="277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73217"/>
    <a:srgbClr val="C2290A"/>
    <a:srgbClr val="D6DA46"/>
    <a:srgbClr val="DFF12F"/>
    <a:srgbClr val="1DE35A"/>
    <a:srgbClr val="F33B5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2FB57-3096-4E71-97A0-FCDA0E15E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96817-0DE6-4E21-A334-5BA2899B0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64FB-C772-427D-947A-3688D9DCA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1C738-C383-4D62-A3DD-E3529FD35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F843E-7145-4808-A51B-279C2654B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3719-B87B-4A7F-81FC-F9CEEADDB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B93F-3BF3-4DFC-ABBC-327A3AB20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5F915-B493-4D20-904D-8C1959831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039F1-409E-49B0-9D71-AE81619C3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52B86-6D3E-41E6-835A-A57AE5392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BDCF6-A06B-4AAF-876D-82D20B589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B36213-7BC3-44E8-B7FE-8B2001CE8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15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3400" y="5029200"/>
            <a:ext cx="8001000" cy="1098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6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66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846" name="Picture 6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BACC6"/>
              </a:solidFill>
              <a:cs typeface="Vrinda" pitchFamily="2" charset="0"/>
            </a:endParaRP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2895600" y="457200"/>
            <a:ext cx="5638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4000">
                <a:latin typeface="NikoshBAN" pitchFamily="2" charset="0"/>
                <a:cs typeface="NikoshBAN" pitchFamily="2" charset="0"/>
              </a:rPr>
              <a:t>অফিস বাটন পরিচিতি</a:t>
            </a:r>
            <a:r>
              <a:rPr lang="bn-BD" sz="5400">
                <a:latin typeface="NikoshBAN" pitchFamily="2" charset="0"/>
                <a:cs typeface="NikoshBAN" pitchFamily="2" charset="0"/>
              </a:rPr>
              <a:t>  </a:t>
            </a:r>
            <a:endParaRPr lang="en-US" sz="54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1788"/>
            <a:ext cx="1371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52800" y="5257800"/>
            <a:ext cx="5257800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80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Close:-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চলমান ফাইল কে  বন্ধ করতে এটি ব্যবহৃত হয়।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52600"/>
            <a:ext cx="18494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838200" y="1828800"/>
            <a:ext cx="433388" cy="4429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762000" y="2362200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838200" y="2819400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762000" y="3352800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838200" y="3810000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762000" y="5638800"/>
            <a:ext cx="433388" cy="4984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29000" y="1441450"/>
            <a:ext cx="5035550" cy="6159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>
                <a:latin typeface="NikoshBAN" pitchFamily="2" charset="0"/>
                <a:cs typeface="NikoshBAN" pitchFamily="2" charset="0"/>
              </a:rPr>
              <a:t>New :- </a:t>
            </a:r>
            <a:r>
              <a:rPr lang="bn-BD" sz="2000">
                <a:latin typeface="NikoshBAN" pitchFamily="2" charset="0"/>
                <a:cs typeface="NikoshBAN" pitchFamily="2" charset="0"/>
              </a:rPr>
              <a:t>নতুন কোন ফাইল নিতে এটি ব্যবহৃত হয়।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</a:t>
            </a:r>
            <a:endParaRPr lang="en-US" sz="28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29000" y="2133600"/>
            <a:ext cx="5334000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>
                <a:latin typeface="NikoshBAN" pitchFamily="2" charset="0"/>
                <a:cs typeface="NikoshBAN" pitchFamily="2" charset="0"/>
              </a:rPr>
              <a:t>Open :-</a:t>
            </a:r>
            <a:r>
              <a:rPr lang="bn-BD" sz="2000">
                <a:latin typeface="NikoshBAN" pitchFamily="2" charset="0"/>
                <a:cs typeface="NikoshBAN" pitchFamily="2" charset="0"/>
              </a:rPr>
              <a:t> পূর্বের সংরক্ষিত ফাইল খুলতে এটি ব্যবহৃত হয়।</a:t>
            </a:r>
            <a:endParaRPr lang="en-US" sz="20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124200" y="2667000"/>
            <a:ext cx="5481638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>
                <a:latin typeface="NikoshBAN" pitchFamily="2" charset="0"/>
                <a:cs typeface="NikoshBAN" pitchFamily="2" charset="0"/>
              </a:rPr>
              <a:t>Save :-</a:t>
            </a:r>
            <a:r>
              <a:rPr lang="bn-BD" sz="2000">
                <a:latin typeface="NikoshBAN" pitchFamily="2" charset="0"/>
                <a:cs typeface="NikoshBAN" pitchFamily="2" charset="0"/>
              </a:rPr>
              <a:t> চলমান ফাইল কে সংরক্ষণ করতে এটি ব্যবহৃত হয়।</a:t>
            </a:r>
            <a:endParaRPr lang="en-US" sz="20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76600" y="3276600"/>
            <a:ext cx="5334000" cy="838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Save As:-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 সংরক্ষিত ফাইল কে ভিন্ন নামে সংরক্ষণ করতে এটি ব্যবহৃত হয়।</a:t>
            </a:r>
            <a:endParaRPr lang="en-US" sz="24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76600" y="4267200"/>
            <a:ext cx="54102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Print:-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 চলমান ফাইল কে  প্রিন্ট করতে এটি ব্যবহৃত হয়।</a:t>
            </a:r>
            <a:endParaRPr lang="en-US" sz="24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1600200" y="990600"/>
            <a:ext cx="2057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457201"/>
            <a:ext cx="8686800" cy="64633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5188" y="4191000"/>
            <a:ext cx="4551362" cy="2209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5188" y="1447800"/>
            <a:ext cx="4551362" cy="2514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3063" y="2133600"/>
            <a:ext cx="1836737" cy="8477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File এ ক্লিক করতে হবে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938" y="5257800"/>
            <a:ext cx="1836737" cy="8477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Save ক্লিক করতে হবে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V="1">
            <a:off x="762000" y="1981200"/>
            <a:ext cx="2971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1905000" y="5562600"/>
            <a:ext cx="3581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bn-BD" sz="280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Shift key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চেপে ধরে বড় ও ছেড়ে দিলে ছোট হাতের লেখা হবে।</a:t>
            </a: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(খ)লেখার মাঝে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Space bar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দিলে ফাঁকা হবে।</a:t>
            </a: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(গ) ইন্টার চাপ দিলে নতুন প্যারাগ্রাফ লেখা শুরু হবে।</a:t>
            </a: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(ঘ) যখন লেখা হয় তখন র্কারসর যেখানে অবস্থান করে না কেন </a:t>
            </a:r>
            <a:endParaRPr lang="en-US" sz="2800">
              <a:latin typeface="NikoshBAN" pitchFamily="2" charset="0"/>
              <a:cs typeface="NikoshBAN" pitchFamily="2" charset="0"/>
            </a:endParaRP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মাউসের ক্লিক করলে সেখান থেকে লেখা শুরু হবে।</a:t>
            </a: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(ঙ)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Delete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বাটন চাপ দিলে র্কারসর এর পড়ের অংশ মোছা যাবে। </a:t>
            </a:r>
            <a:endParaRPr lang="en-US" sz="2800">
              <a:latin typeface="NikoshBAN" pitchFamily="2" charset="0"/>
              <a:cs typeface="NikoshBAN" pitchFamily="2" charset="0"/>
            </a:endParaRPr>
          </a:p>
          <a:p>
            <a:r>
              <a:rPr lang="en-US" sz="2800">
                <a:latin typeface="NikoshBAN" pitchFamily="2" charset="0"/>
                <a:cs typeface="NikoshBAN" pitchFamily="2" charset="0"/>
              </a:rPr>
              <a:t>Backpace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চাপ দিলে আগের অংশ মোছা যাবে।</a:t>
            </a:r>
            <a:endParaRPr lang="en-US" sz="2800">
              <a:latin typeface="NikoshBAN" pitchFamily="2" charset="0"/>
              <a:cs typeface="NikoshBAN" pitchFamily="2" charset="0"/>
            </a:endParaRPr>
          </a:p>
          <a:p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685800"/>
            <a:ext cx="4191000" cy="482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4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কী-বোর্ড এর কিছু কাজ সম্পর্কে জানা</a:t>
            </a:r>
            <a:endParaRPr lang="en-US" sz="24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464" y="1584168"/>
            <a:ext cx="6423453" cy="27460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971800" y="685800"/>
            <a:ext cx="2860675" cy="482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বিজয় কী-বোর্ড লে-আউট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8525" y="5334000"/>
            <a:ext cx="7346950" cy="10779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বিজয়-কি-বোর্ড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Alt + Ctrl + B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6775" y="842963"/>
            <a:ext cx="4800600" cy="54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77" y="1727297"/>
            <a:ext cx="7052224" cy="3593804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0" name="Straight Connector 29"/>
          <p:cNvCxnSpPr/>
          <p:nvPr/>
        </p:nvCxnSpPr>
        <p:spPr>
          <a:xfrm>
            <a:off x="7821613" y="3105150"/>
            <a:ext cx="954087" cy="5397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990600" y="1965325"/>
            <a:ext cx="1054100" cy="33655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এস্কেপ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0100" y="1905000"/>
            <a:ext cx="825500" cy="48895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59338" y="1804988"/>
            <a:ext cx="1312862" cy="446087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62900" y="3276600"/>
            <a:ext cx="620713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প্যাড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3649663"/>
            <a:ext cx="914399" cy="4460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ক্যাপস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2300" y="3048001"/>
            <a:ext cx="682625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4343400"/>
            <a:ext cx="914400" cy="636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কন্ট্রোল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73200" y="5181600"/>
            <a:ext cx="749300" cy="6096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শিফট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90825" y="4724400"/>
            <a:ext cx="90805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17950" y="4800600"/>
            <a:ext cx="908050" cy="5969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অলটার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43600" y="4800601"/>
            <a:ext cx="825500" cy="5921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এ্যারো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16513" y="4800600"/>
            <a:ext cx="752475" cy="593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এ্ন্টার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848600" y="3135313"/>
            <a:ext cx="0" cy="144303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750300" y="3124200"/>
            <a:ext cx="0" cy="144303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049963" y="4213225"/>
            <a:ext cx="0" cy="1425575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90800" y="5562600"/>
            <a:ext cx="344487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301875" y="4213225"/>
            <a:ext cx="0" cy="119380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8839200" y="3867150"/>
            <a:ext cx="304800" cy="476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78763" y="4540250"/>
            <a:ext cx="996950" cy="5397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n-BD">
                <a:solidFill>
                  <a:srgbClr val="FFFFFF"/>
                </a:solidFill>
                <a:cs typeface="Vrinda" pitchFamily="2" charset="0"/>
              </a:rPr>
              <a:t>আসক্তি থেকে মুক্ত থাকার উপায় </a:t>
            </a:r>
            <a:endParaRPr lang="en-US">
              <a:solidFill>
                <a:srgbClr val="FFFFFF"/>
              </a:solidFill>
              <a:cs typeface="Vrinda" pitchFamily="2" charset="0"/>
            </a:endParaRPr>
          </a:p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b="5148"/>
          <a:stretch>
            <a:fillRect/>
          </a:stretch>
        </p:blipFill>
        <p:spPr bwMode="auto">
          <a:xfrm>
            <a:off x="838200" y="1143000"/>
            <a:ext cx="74977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0" y="3790950"/>
            <a:ext cx="1071563" cy="247650"/>
          </a:xfrm>
          <a:prstGeom prst="round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টাইটেলবার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00400" y="3867150"/>
            <a:ext cx="1071563" cy="24765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মেনুবার</a:t>
            </a:r>
            <a:endParaRPr lang="en-US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rot="16200000" flipV="1">
            <a:off x="2212182" y="2342356"/>
            <a:ext cx="2286000" cy="763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34000" y="3629025"/>
            <a:ext cx="1219200" cy="209550"/>
          </a:xfrm>
          <a:prstGeom prst="round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ফমেটিং </a:t>
            </a:r>
            <a:r>
              <a:rPr lang="en-US" sz="1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1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67000" y="5561013"/>
            <a:ext cx="1154113" cy="247650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ড্রয়িং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1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3233738" y="2341563"/>
            <a:ext cx="1752600" cy="533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4648994" y="2542381"/>
            <a:ext cx="1600200" cy="5349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371600" y="4572000"/>
            <a:ext cx="1524000" cy="228600"/>
          </a:xfrm>
          <a:prstGeom prst="round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রুলার</a:t>
            </a:r>
            <a:endParaRPr lang="en-US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638800" y="4419600"/>
            <a:ext cx="1524000" cy="228600"/>
          </a:xfrm>
          <a:prstGeom prst="round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629400" y="3200400"/>
            <a:ext cx="1676400" cy="1219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638300" y="3238500"/>
            <a:ext cx="2362200" cy="30480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66800" y="3886200"/>
            <a:ext cx="1600200" cy="68580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5753100" y="5143500"/>
            <a:ext cx="1295400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0"/>
          </p:cNvCxnSpPr>
          <p:nvPr/>
        </p:nvCxnSpPr>
        <p:spPr>
          <a:xfrm rot="16200000" flipV="1">
            <a:off x="353219" y="2237581"/>
            <a:ext cx="2495550" cy="9159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2"/>
          </p:cNvCxnSpPr>
          <p:nvPr/>
        </p:nvCxnSpPr>
        <p:spPr>
          <a:xfrm rot="5400000">
            <a:off x="2964656" y="5950744"/>
            <a:ext cx="515938" cy="1968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990600" y="304800"/>
            <a:ext cx="6781800" cy="7620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ওয়ার্ডের বিভিন্ন টুলবার পরিচিতি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8" grpId="0" animBg="1"/>
      <p:bldP spid="29" grpId="0" animBg="1"/>
      <p:bldP spid="30" grpId="0" animBg="1"/>
      <p:bldP spid="3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38400" y="381000"/>
            <a:ext cx="5638800" cy="8382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ওয়ার্ড প্রসেসরের গুরুত্বপূর্ণ বৈশিষ্ট্য</a:t>
            </a:r>
            <a:endParaRPr lang="en-US" sz="3600" dirty="0">
              <a:latin typeface="+mn-lt"/>
              <a:cs typeface="+mn-cs"/>
            </a:endParaRPr>
          </a:p>
        </p:txBody>
      </p:sp>
      <p:sp>
        <p:nvSpPr>
          <p:cNvPr id="3" name="Round Diagonal Corner Rectangle 2"/>
          <p:cNvSpPr>
            <a:spLocks noChangeArrowheads="1"/>
          </p:cNvSpPr>
          <p:nvPr/>
        </p:nvSpPr>
        <p:spPr bwMode="auto">
          <a:xfrm>
            <a:off x="533400" y="1295400"/>
            <a:ext cx="8001000" cy="5029200"/>
          </a:xfrm>
          <a:custGeom>
            <a:avLst/>
            <a:gdLst>
              <a:gd name="T0" fmla="*/ 8001000 w 8001000"/>
              <a:gd name="T1" fmla="*/ 2514600 h 5029200"/>
              <a:gd name="T2" fmla="*/ 4000500 w 8001000"/>
              <a:gd name="T3" fmla="*/ 5029200 h 5029200"/>
              <a:gd name="T4" fmla="*/ 0 w 8001000"/>
              <a:gd name="T5" fmla="*/ 2514600 h 5029200"/>
              <a:gd name="T6" fmla="*/ 4000500 w 8001000"/>
              <a:gd name="T7" fmla="*/ 0 h 5029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45505 w 8001000"/>
              <a:gd name="T13" fmla="*/ 245505 h 5029200"/>
              <a:gd name="T14" fmla="*/ 7755495 w 8001000"/>
              <a:gd name="T15" fmla="*/ 4783695 h 5029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01000" h="5029200">
                <a:moveTo>
                  <a:pt x="838217" y="0"/>
                </a:moveTo>
                <a:lnTo>
                  <a:pt x="8001000" y="0"/>
                </a:lnTo>
                <a:lnTo>
                  <a:pt x="8001000" y="4190983"/>
                </a:lnTo>
                <a:cubicBezTo>
                  <a:pt x="8001000" y="4653917"/>
                  <a:pt x="7625717" y="5029199"/>
                  <a:pt x="7162783" y="5029200"/>
                </a:cubicBezTo>
                <a:lnTo>
                  <a:pt x="0" y="5029200"/>
                </a:lnTo>
                <a:lnTo>
                  <a:pt x="0" y="838217"/>
                </a:lnTo>
                <a:cubicBezTo>
                  <a:pt x="0" y="375282"/>
                  <a:pt x="375282" y="0"/>
                  <a:pt x="838217" y="1"/>
                </a:cubicBezTo>
                <a:cubicBezTo>
                  <a:pt x="838217" y="1"/>
                  <a:pt x="838217" y="1"/>
                  <a:pt x="838217" y="1"/>
                </a:cubicBezTo>
                <a:close/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800" b="1">
                <a:latin typeface="NikoshBAN" pitchFamily="2" charset="0"/>
                <a:cs typeface="NikoshBAN" pitchFamily="2" charset="0"/>
              </a:rPr>
              <a:t>১। এ প্রোগ্রাম এ ভুল হবার সাথে সাথে সংশোধনের সুযোগ পাওয়া যায়। </a:t>
            </a:r>
          </a:p>
          <a:p>
            <a:pPr eaLnBrk="0" hangingPunct="0"/>
            <a:r>
              <a:rPr lang="bn-BD" sz="2800" b="1">
                <a:latin typeface="NikoshBAN" pitchFamily="2" charset="0"/>
                <a:cs typeface="NikoshBAN" pitchFamily="2" charset="0"/>
              </a:rPr>
              <a:t>২। নানাভাবে লেখাকে উপস্থাপন করা যায়। </a:t>
            </a:r>
          </a:p>
          <a:p>
            <a:pPr eaLnBrk="0" hangingPunct="0"/>
            <a:r>
              <a:rPr lang="bn-BD" sz="2800" b="1">
                <a:latin typeface="NikoshBAN" pitchFamily="2" charset="0"/>
                <a:cs typeface="NikoshBAN" pitchFamily="2" charset="0"/>
              </a:rPr>
              <a:t>৩। ছবি, গ্রাফ, টেবিল, চার্ট ইত্যাদি সংযুক্ত করে ডকুমেন্টকে আকর্ষণীয় করা যায়। </a:t>
            </a:r>
          </a:p>
          <a:p>
            <a:pPr eaLnBrk="0" hangingPunct="0"/>
            <a:r>
              <a:rPr lang="bn-BD" sz="2800" b="1">
                <a:latin typeface="NikoshBAN" pitchFamily="2" charset="0"/>
                <a:cs typeface="NikoshBAN" pitchFamily="2" charset="0"/>
              </a:rPr>
              <a:t>৪। এক সাথে একাধিক ডকুমেন্ট নিয়ে কাজ করা যায়। </a:t>
            </a:r>
          </a:p>
          <a:p>
            <a:pPr eaLnBrk="0" hangingPunct="0"/>
            <a:r>
              <a:rPr lang="bn-BD" sz="2800" b="1">
                <a:latin typeface="NikoshBAN" pitchFamily="2" charset="0"/>
                <a:cs typeface="NikoshBAN" pitchFamily="2" charset="0"/>
              </a:rPr>
              <a:t>৫। ডকুমেন্ট সংরক্ষণ করে তা যে কোন সময়, যতবার খুশী ততবার প্রিন্ট করা যায়। এছাড়াও আরও নানা সুবিধা রয়েছে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। 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Vrinda" pitchFamily="2" charset="0"/>
            </a:endParaRP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838200" y="381000"/>
            <a:ext cx="8001000" cy="609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3600" dirty="0">
                <a:latin typeface="NikoshBAN" pitchFamily="2" charset="0"/>
                <a:cs typeface="NikoshBAN" pitchFamily="2" charset="0"/>
              </a:rPr>
              <a:t>ফন্ট স্টাইল নির্বাচন এবং এর সাইজ ও রং নির্ধারণ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>
            <a:spLocks noChangeArrowheads="1"/>
          </p:cNvSpPr>
          <p:nvPr/>
        </p:nvSpPr>
        <p:spPr bwMode="auto">
          <a:xfrm>
            <a:off x="609600" y="1066800"/>
            <a:ext cx="8153400" cy="838200"/>
          </a:xfrm>
          <a:custGeom>
            <a:avLst/>
            <a:gdLst>
              <a:gd name="T0" fmla="*/ 8153400 w 8153400"/>
              <a:gd name="T1" fmla="*/ 419100 h 838200"/>
              <a:gd name="T2" fmla="*/ 4076700 w 8153400"/>
              <a:gd name="T3" fmla="*/ 838200 h 838200"/>
              <a:gd name="T4" fmla="*/ 0 w 8153400"/>
              <a:gd name="T5" fmla="*/ 419100 h 838200"/>
              <a:gd name="T6" fmla="*/ 4076700 w 8153400"/>
              <a:gd name="T7" fmla="*/ 0 h 838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0918 w 8153400"/>
              <a:gd name="T13" fmla="*/ 40918 h 838200"/>
              <a:gd name="T14" fmla="*/ 8112482 w 8153400"/>
              <a:gd name="T15" fmla="*/ 797282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53400" h="838200">
                <a:moveTo>
                  <a:pt x="139703" y="0"/>
                </a:moveTo>
                <a:lnTo>
                  <a:pt x="8153400" y="0"/>
                </a:lnTo>
                <a:lnTo>
                  <a:pt x="8153400" y="698497"/>
                </a:lnTo>
                <a:cubicBezTo>
                  <a:pt x="8153400" y="775652"/>
                  <a:pt x="8090852" y="838199"/>
                  <a:pt x="8013697" y="838200"/>
                </a:cubicBezTo>
                <a:lnTo>
                  <a:pt x="0" y="838200"/>
                </a:lnTo>
                <a:lnTo>
                  <a:pt x="0" y="139703"/>
                </a:lnTo>
                <a:cubicBezTo>
                  <a:pt x="0" y="62547"/>
                  <a:pt x="62547" y="0"/>
                  <a:pt x="139702" y="0"/>
                </a:cubicBezTo>
                <a:close/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  ওয়ার্ড প্রসেসরে লেখালেখি করার জন্য বিভিন্ন স্টাইলের অক্ষর রয়েছে এগুলোকে ফন্ট বলা হ্য়। ফন্ট নির্বাচন, এর সাইজ, রং কাজ গুল  হোম ট্যাব থেকে করতে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>
            <a:spLocks noChangeArrowheads="1"/>
          </p:cNvSpPr>
          <p:nvPr/>
        </p:nvSpPr>
        <p:spPr bwMode="auto">
          <a:xfrm>
            <a:off x="3581400" y="1981200"/>
            <a:ext cx="2895600" cy="533400"/>
          </a:xfrm>
          <a:custGeom>
            <a:avLst/>
            <a:gdLst>
              <a:gd name="T0" fmla="*/ 2895600 w 2895600"/>
              <a:gd name="T1" fmla="*/ 266700 h 533400"/>
              <a:gd name="T2" fmla="*/ 1447800 w 2895600"/>
              <a:gd name="T3" fmla="*/ 533400 h 533400"/>
              <a:gd name="T4" fmla="*/ 0 w 2895600"/>
              <a:gd name="T5" fmla="*/ 266700 h 533400"/>
              <a:gd name="T6" fmla="*/ 1447800 w 2895600"/>
              <a:gd name="T7" fmla="*/ 0 h 533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038 w 2895600"/>
              <a:gd name="T13" fmla="*/ 26038 h 533400"/>
              <a:gd name="T14" fmla="*/ 2869562 w 2895600"/>
              <a:gd name="T15" fmla="*/ 507362 h 533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5600" h="533400">
                <a:moveTo>
                  <a:pt x="88902" y="0"/>
                </a:moveTo>
                <a:lnTo>
                  <a:pt x="2895600" y="0"/>
                </a:lnTo>
                <a:lnTo>
                  <a:pt x="2895600" y="444498"/>
                </a:lnTo>
                <a:cubicBezTo>
                  <a:pt x="2895600" y="493597"/>
                  <a:pt x="2855797" y="533399"/>
                  <a:pt x="2806698" y="533400"/>
                </a:cubicBezTo>
                <a:lnTo>
                  <a:pt x="0" y="533400"/>
                </a:lnTo>
                <a:lnTo>
                  <a:pt x="0" y="88902"/>
                </a:lnTo>
                <a:cubicBezTo>
                  <a:pt x="0" y="39802"/>
                  <a:pt x="39802" y="0"/>
                  <a:pt x="88901" y="0"/>
                </a:cubicBezTo>
                <a:close/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buFontTx/>
              <a:buChar char="•"/>
            </a:pPr>
            <a:r>
              <a:rPr lang="bn-BD" sz="40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u="sng">
                <a:latin typeface="NikoshBAN" pitchFamily="2" charset="0"/>
                <a:cs typeface="NikoshBAN" pitchFamily="2" charset="0"/>
              </a:rPr>
              <a:t>ফন্ট নির্বাচন</a:t>
            </a:r>
            <a:endParaRPr lang="en-US" sz="3200" u="sng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>
            <a:spLocks noChangeArrowheads="1"/>
          </p:cNvSpPr>
          <p:nvPr/>
        </p:nvSpPr>
        <p:spPr bwMode="auto">
          <a:xfrm>
            <a:off x="4038600" y="4953000"/>
            <a:ext cx="3886200" cy="1447800"/>
          </a:xfrm>
          <a:custGeom>
            <a:avLst/>
            <a:gdLst>
              <a:gd name="T0" fmla="*/ 3886200 w 3886200"/>
              <a:gd name="T1" fmla="*/ 723900 h 1447800"/>
              <a:gd name="T2" fmla="*/ 1943100 w 3886200"/>
              <a:gd name="T3" fmla="*/ 1447800 h 1447800"/>
              <a:gd name="T4" fmla="*/ 0 w 3886200"/>
              <a:gd name="T5" fmla="*/ 723900 h 1447800"/>
              <a:gd name="T6" fmla="*/ 1943100 w 3886200"/>
              <a:gd name="T7" fmla="*/ 0 h 1447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70676 w 3886200"/>
              <a:gd name="T13" fmla="*/ 70676 h 1447800"/>
              <a:gd name="T14" fmla="*/ 3815524 w 3886200"/>
              <a:gd name="T15" fmla="*/ 1377124 h 1447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86200" h="1447800">
                <a:moveTo>
                  <a:pt x="241305" y="0"/>
                </a:moveTo>
                <a:lnTo>
                  <a:pt x="3886200" y="0"/>
                </a:lnTo>
                <a:lnTo>
                  <a:pt x="3886200" y="1206495"/>
                </a:lnTo>
                <a:cubicBezTo>
                  <a:pt x="3886200" y="1339764"/>
                  <a:pt x="3778164" y="1447799"/>
                  <a:pt x="3644895" y="1447800"/>
                </a:cubicBezTo>
                <a:lnTo>
                  <a:pt x="0" y="1447800"/>
                </a:lnTo>
                <a:lnTo>
                  <a:pt x="0" y="241305"/>
                </a:lnTo>
                <a:cubicBezTo>
                  <a:pt x="0" y="108035"/>
                  <a:pt x="108035" y="0"/>
                  <a:pt x="241304" y="0"/>
                </a:cubicBezTo>
                <a:close/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2600" dirty="0">
                <a:latin typeface="NikoshBAN" pitchFamily="2" charset="0"/>
                <a:cs typeface="NikoshBAN" pitchFamily="2" charset="0"/>
              </a:rPr>
              <a:t>৩। এবার যাই লিখ তা নির্বাচিত ফন্ট এই হবে। অর্থাৎ তোমার ফন্ট নির্বাচন সম্পন্ন হল।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05400" y="2667000"/>
            <a:ext cx="2994025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bn-BD" sz="26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১। প্রথমে </a:t>
            </a:r>
            <a:r>
              <a:rPr lang="en-US" sz="26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Home Tab </a:t>
            </a:r>
            <a:r>
              <a:rPr lang="bn-BD" sz="26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এ ক্লিক করতে হবে।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52800" y="3810000"/>
            <a:ext cx="52578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bn-BD" sz="26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২। এবার ফ্রন্ট গ্রুপের ফন্টের নামের ড্রপ-ডাউন বক্স থেকে পছন্দ মত </a:t>
            </a:r>
            <a:r>
              <a:rPr lang="en-US" sz="26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 Font </a:t>
            </a:r>
            <a:r>
              <a:rPr lang="bn-BD" sz="26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Select </a:t>
            </a:r>
            <a:r>
              <a:rPr lang="bn-BD" sz="26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করতে হবে। </a:t>
            </a:r>
          </a:p>
        </p:txBody>
      </p:sp>
      <p:pic>
        <p:nvPicPr>
          <p:cNvPr id="7" name="Picture 6" descr="po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3" y="2438400"/>
            <a:ext cx="2755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Line 13"/>
          <p:cNvSpPr>
            <a:spLocks noChangeShapeType="1"/>
          </p:cNvSpPr>
          <p:nvPr/>
        </p:nvSpPr>
        <p:spPr bwMode="auto">
          <a:xfrm flipH="1" flipV="1">
            <a:off x="914400" y="2667000"/>
            <a:ext cx="4267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 flipV="1">
            <a:off x="2133600" y="2895600"/>
            <a:ext cx="29718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ound Diagonal Corner Rectangle 5"/>
          <p:cNvSpPr>
            <a:spLocks noChangeArrowheads="1"/>
          </p:cNvSpPr>
          <p:nvPr/>
        </p:nvSpPr>
        <p:spPr bwMode="auto">
          <a:xfrm>
            <a:off x="2501900" y="279400"/>
            <a:ext cx="5029200" cy="685800"/>
          </a:xfrm>
          <a:custGeom>
            <a:avLst/>
            <a:gdLst>
              <a:gd name="T0" fmla="*/ 5029200 w 5029200"/>
              <a:gd name="T1" fmla="*/ 342900 h 685800"/>
              <a:gd name="T2" fmla="*/ 2514600 w 5029200"/>
              <a:gd name="T3" fmla="*/ 685800 h 685800"/>
              <a:gd name="T4" fmla="*/ 0 w 5029200"/>
              <a:gd name="T5" fmla="*/ 342900 h 685800"/>
              <a:gd name="T6" fmla="*/ 2514600 w 5029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5029200"/>
              <a:gd name="T13" fmla="*/ 33478 h 685800"/>
              <a:gd name="T14" fmla="*/ 4995722 w 50292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29200" h="685800">
                <a:moveTo>
                  <a:pt x="114302" y="0"/>
                </a:moveTo>
                <a:lnTo>
                  <a:pt x="5029200" y="0"/>
                </a:lnTo>
                <a:lnTo>
                  <a:pt x="5029200" y="571498"/>
                </a:lnTo>
                <a:cubicBezTo>
                  <a:pt x="5029200" y="634625"/>
                  <a:pt x="4978025" y="685799"/>
                  <a:pt x="49148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close/>
              </a:path>
            </a:pathLst>
          </a:cu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২। ফন্ট সাইজ নির্বাচন।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>
            <a:spLocks noChangeArrowheads="1"/>
          </p:cNvSpPr>
          <p:nvPr/>
        </p:nvSpPr>
        <p:spPr bwMode="auto">
          <a:xfrm>
            <a:off x="4648200" y="4343400"/>
            <a:ext cx="4114800" cy="2209800"/>
          </a:xfrm>
          <a:custGeom>
            <a:avLst/>
            <a:gdLst>
              <a:gd name="T0" fmla="*/ 4114800 w 4114800"/>
              <a:gd name="T1" fmla="*/ 1104900 h 2209800"/>
              <a:gd name="T2" fmla="*/ 2057400 w 4114800"/>
              <a:gd name="T3" fmla="*/ 2209800 h 2209800"/>
              <a:gd name="T4" fmla="*/ 0 w 4114800"/>
              <a:gd name="T5" fmla="*/ 1104900 h 2209800"/>
              <a:gd name="T6" fmla="*/ 2057400 w 4114800"/>
              <a:gd name="T7" fmla="*/ 0 h 2209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07874 w 4114800"/>
              <a:gd name="T13" fmla="*/ 107874 h 2209800"/>
              <a:gd name="T14" fmla="*/ 4006926 w 4114800"/>
              <a:gd name="T15" fmla="*/ 2101926 h 2209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4800" h="2209800">
                <a:moveTo>
                  <a:pt x="368307" y="0"/>
                </a:moveTo>
                <a:lnTo>
                  <a:pt x="4114800" y="0"/>
                </a:lnTo>
                <a:lnTo>
                  <a:pt x="4114800" y="1841493"/>
                </a:lnTo>
                <a:cubicBezTo>
                  <a:pt x="4114800" y="2044903"/>
                  <a:pt x="3949903" y="2209799"/>
                  <a:pt x="3746493" y="2209800"/>
                </a:cubicBezTo>
                <a:lnTo>
                  <a:pt x="0" y="2209800"/>
                </a:lnTo>
                <a:lnTo>
                  <a:pt x="0" y="368307"/>
                </a:lnTo>
                <a:cubicBezTo>
                  <a:pt x="0" y="164896"/>
                  <a:pt x="164896" y="0"/>
                  <a:pt x="368307" y="0"/>
                </a:cubicBezTo>
                <a:cubicBezTo>
                  <a:pt x="368307" y="0"/>
                  <a:pt x="368307" y="0"/>
                  <a:pt x="368307" y="0"/>
                </a:cubicBez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bn-BD" sz="2800"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  <a:p>
            <a:pPr eaLnBrk="0" hangingPunct="0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৩। এবার যাই লিখ তা নির্বাচিত ফন্ট সাইজ এই হবে। অর্থাৎ তোমার ফন্ট সাইজ নির্বাচন সম্পন্ন হল।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iz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219200"/>
            <a:ext cx="3619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 rot="10800000">
            <a:off x="2286000" y="1676400"/>
            <a:ext cx="2514600" cy="762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10800000">
            <a:off x="914400" y="1447800"/>
            <a:ext cx="40386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53000" y="1219200"/>
            <a:ext cx="34131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bn-BD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১। প্রথমে </a:t>
            </a:r>
            <a:r>
              <a:rPr lang="en-US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Home Tab </a:t>
            </a:r>
            <a:r>
              <a:rPr lang="bn-BD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এ ক্লিক করতে হবে।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3400" y="2336800"/>
            <a:ext cx="441960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bn-BD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২। এবার ফ্রন্ট গ্রুপের ফন্টের নামের পাশে লেখা সংখ্যার ড্রপ-ডাউন বক্স থেকে কাংখিত সংখ্যা </a:t>
            </a:r>
            <a:r>
              <a:rPr lang="en-US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Select </a:t>
            </a:r>
            <a:r>
              <a:rPr lang="bn-BD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করতে হবে।  </a:t>
            </a:r>
            <a:endParaRPr lang="en-US" dirty="0">
              <a:solidFill>
                <a:schemeClr val="dk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ound Diagonal Corner Rectangle 5"/>
          <p:cNvSpPr>
            <a:spLocks noChangeArrowheads="1"/>
          </p:cNvSpPr>
          <p:nvPr/>
        </p:nvSpPr>
        <p:spPr bwMode="auto">
          <a:xfrm>
            <a:off x="2286000" y="228600"/>
            <a:ext cx="5638800" cy="685800"/>
          </a:xfrm>
          <a:custGeom>
            <a:avLst/>
            <a:gdLst>
              <a:gd name="T0" fmla="*/ 3962400 w 3962400"/>
              <a:gd name="T1" fmla="*/ 342900 h 685800"/>
              <a:gd name="T2" fmla="*/ 1981200 w 3962400"/>
              <a:gd name="T3" fmla="*/ 685800 h 685800"/>
              <a:gd name="T4" fmla="*/ 0 w 3962400"/>
              <a:gd name="T5" fmla="*/ 342900 h 685800"/>
              <a:gd name="T6" fmla="*/ 1981200 w 39624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3962400"/>
              <a:gd name="T13" fmla="*/ 33478 h 685800"/>
              <a:gd name="T14" fmla="*/ 3928922 w 39624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62400" h="685800">
                <a:moveTo>
                  <a:pt x="114302" y="0"/>
                </a:moveTo>
                <a:lnTo>
                  <a:pt x="3962400" y="0"/>
                </a:lnTo>
                <a:lnTo>
                  <a:pt x="3962400" y="571498"/>
                </a:lnTo>
                <a:cubicBezTo>
                  <a:pt x="3962400" y="634625"/>
                  <a:pt x="3911225" y="685799"/>
                  <a:pt x="38480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close/>
              </a:path>
            </a:pathLst>
          </a:cu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৩। ফন্টের রং  নির্বাচন।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>
            <a:spLocks noChangeArrowheads="1"/>
          </p:cNvSpPr>
          <p:nvPr/>
        </p:nvSpPr>
        <p:spPr bwMode="auto">
          <a:xfrm>
            <a:off x="4343400" y="3987800"/>
            <a:ext cx="3581400" cy="2286000"/>
          </a:xfrm>
          <a:custGeom>
            <a:avLst/>
            <a:gdLst>
              <a:gd name="T0" fmla="*/ 3581400 w 3581400"/>
              <a:gd name="T1" fmla="*/ 1143000 h 2286000"/>
              <a:gd name="T2" fmla="*/ 1790700 w 3581400"/>
              <a:gd name="T3" fmla="*/ 2286000 h 2286000"/>
              <a:gd name="T4" fmla="*/ 0 w 3581400"/>
              <a:gd name="T5" fmla="*/ 1143000 h 2286000"/>
              <a:gd name="T6" fmla="*/ 1790700 w 3581400"/>
              <a:gd name="T7" fmla="*/ 0 h 2286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1593 w 3581400"/>
              <a:gd name="T13" fmla="*/ 111593 h 2286000"/>
              <a:gd name="T14" fmla="*/ 3469807 w 3581400"/>
              <a:gd name="T15" fmla="*/ 2174407 h 2286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81400" h="2286000">
                <a:moveTo>
                  <a:pt x="381008" y="0"/>
                </a:moveTo>
                <a:lnTo>
                  <a:pt x="3581400" y="0"/>
                </a:lnTo>
                <a:lnTo>
                  <a:pt x="3581400" y="1904992"/>
                </a:lnTo>
                <a:cubicBezTo>
                  <a:pt x="3581400" y="2115416"/>
                  <a:pt x="3410816" y="2285999"/>
                  <a:pt x="3200392" y="2286000"/>
                </a:cubicBezTo>
                <a:lnTo>
                  <a:pt x="0" y="2286000"/>
                </a:lnTo>
                <a:lnTo>
                  <a:pt x="0" y="381008"/>
                </a:lnTo>
                <a:cubicBezTo>
                  <a:pt x="0" y="170583"/>
                  <a:pt x="170583" y="0"/>
                  <a:pt x="381008" y="0"/>
                </a:cubicBezTo>
                <a:cubicBezTo>
                  <a:pt x="381008" y="0"/>
                  <a:pt x="381008" y="0"/>
                  <a:pt x="381008" y="0"/>
                </a:cubicBez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৩। এবার যাই লিখ তা নির্বাচিত ফন্ট কালার এ  হবে। অর্থাৎ তোমার ফন্ট কালার নির্বাচন সম্পন্ন হল।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ol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914400"/>
            <a:ext cx="2635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 bwMode="auto">
          <a:xfrm rot="10800000">
            <a:off x="2286000" y="1676400"/>
            <a:ext cx="2362200" cy="1066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10800000">
            <a:off x="876300" y="1219200"/>
            <a:ext cx="392430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00600" y="1219200"/>
            <a:ext cx="34226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bn-BD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১। প্রথমে </a:t>
            </a:r>
            <a:r>
              <a:rPr lang="en-US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Home Tab </a:t>
            </a:r>
            <a:r>
              <a:rPr lang="bn-BD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এ ক্লিক করতে হবে।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29100" y="2451100"/>
            <a:ext cx="41910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bn-BD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২। এবার ফ্রন্ট গ্রুপের আইকনের  ড্রপ-ডাউন বক্স এ  ক্লিক করে পছন্দের রং </a:t>
            </a:r>
            <a:r>
              <a:rPr lang="en-US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Select </a:t>
            </a:r>
            <a:r>
              <a:rPr lang="bn-BD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করতে হবে।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" y="-604911"/>
            <a:ext cx="8382002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39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39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228" y="174171"/>
            <a:ext cx="7848600" cy="19013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0" y="2362200"/>
            <a:ext cx="2819400" cy="609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Lesson </a:t>
            </a:r>
            <a:r>
              <a:rPr lang="en-US" sz="3200" dirty="0" smtClean="0">
                <a:solidFill>
                  <a:schemeClr val="tx2"/>
                </a:solidFill>
              </a:rPr>
              <a:t>3 </a:t>
            </a:r>
            <a:r>
              <a:rPr lang="en-US" sz="3200" dirty="0" smtClean="0">
                <a:solidFill>
                  <a:schemeClr val="tx2"/>
                </a:solidFill>
              </a:rPr>
              <a:t>of </a:t>
            </a:r>
            <a:r>
              <a:rPr lang="en-US" sz="3200" dirty="0" smtClean="0">
                <a:solidFill>
                  <a:schemeClr val="tx2"/>
                </a:solidFill>
              </a:rPr>
              <a:t>3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427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6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5098" y="2133600"/>
            <a:ext cx="78206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60379" y="2133600"/>
            <a:ext cx="781629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6867" y="2133600"/>
            <a:ext cx="78206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1824" y="2133600"/>
            <a:ext cx="781899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3119" y="2133600"/>
            <a:ext cx="78180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8124" y="2133600"/>
            <a:ext cx="781899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9394" y="3124200"/>
            <a:ext cx="782394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58974" y="3124200"/>
            <a:ext cx="781991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jgN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06676" y="3124200"/>
            <a:ext cx="781631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ষ্ণ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71911" y="3124200"/>
            <a:ext cx="781717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Ng</a:t>
            </a:r>
            <a:r>
              <a:rPr lang="en-US" sz="24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658446" y="3124200"/>
            <a:ext cx="781443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ঞ্চ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36612" y="3124200"/>
            <a:ext cx="782494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Igy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6252" y="4114800"/>
            <a:ext cx="781538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ঞ্জ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64434" y="4114800"/>
            <a:ext cx="78182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Igu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20983" y="4114800"/>
            <a:ext cx="781948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ঞ্ছ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84684" y="4114800"/>
            <a:ext cx="781446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IgY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654453" y="4114800"/>
            <a:ext cx="781726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749213" y="4114800"/>
            <a:ext cx="782331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qgo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15917" y="2133600"/>
            <a:ext cx="781799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900922" y="2133600"/>
            <a:ext cx="781898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831235" y="3124200"/>
            <a:ext cx="781346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04973" y="3124200"/>
            <a:ext cx="782101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ugI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447800" y="5253038"/>
            <a:ext cx="6172200" cy="860425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+mn-cs"/>
              </a:rPr>
              <a:t>BCC = Bangladesh Computer Council , National keyboard </a:t>
            </a:r>
            <a:r>
              <a:rPr lang="bn-BD" sz="2400" b="1" dirty="0">
                <a:solidFill>
                  <a:srgbClr val="002060"/>
                </a:solidFill>
                <a:latin typeface="+mn-lt"/>
                <a:cs typeface="+mn-cs"/>
              </a:rPr>
              <a:t>চালু করেন।</a:t>
            </a:r>
            <a:endParaRPr lang="en-US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057400" y="762000"/>
            <a:ext cx="48006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বিশেষ যুক্তাক্ষর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566738"/>
            <a:ext cx="5473700" cy="100647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55650" y="3246438"/>
            <a:ext cx="7466013" cy="6699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NikoshBAN" pitchFamily="2" charset="0"/>
                <a:cs typeface="NikoshBAN" pitchFamily="2" charset="0"/>
              </a:rPr>
              <a:t>কিভাবে একটি ফাইল বা ডকুমেন্ট সংরক্ষণ করা যায়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7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n-BD">
                <a:solidFill>
                  <a:srgbClr val="FFFFFF"/>
                </a:solidFill>
                <a:cs typeface="Vrinda" pitchFamily="2" charset="0"/>
              </a:rPr>
              <a:t>আসক্তি থেকে মুক্ত থাকার উপায় </a:t>
            </a:r>
            <a:endParaRPr lang="en-US">
              <a:solidFill>
                <a:srgbClr val="FFFFFF"/>
              </a:solidFill>
              <a:cs typeface="Vrinda" pitchFamily="2" charset="0"/>
            </a:endParaRPr>
          </a:p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057400" y="762000"/>
            <a:ext cx="48006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85800" y="2590800"/>
            <a:ext cx="7391400" cy="10953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bn-BD" dirty="0">
                <a:latin typeface="+mn-lt"/>
                <a:cs typeface="+mn-cs"/>
              </a:rPr>
              <a:t>  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কেন প্রতিদিন ওয়ার্ড প্রসেসিং এর ব্যবহারকারীর সংখ্যা দিন দিন বাড়ছে</a:t>
            </a:r>
            <a:r>
              <a:rPr lang="bn-BD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667000" y="457200"/>
            <a:ext cx="3810000" cy="7620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43000" y="1600200"/>
            <a:ext cx="7315200" cy="9144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bn-BD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১. ওয়ার্ড-২০০৭ এ  প্রবেশ করার পদ্ধতি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বর্ননা কর ।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5"/>
          <p:cNvSpPr>
            <a:spLocks noChangeArrowheads="1"/>
          </p:cNvSpPr>
          <p:nvPr/>
        </p:nvSpPr>
        <p:spPr bwMode="auto">
          <a:xfrm>
            <a:off x="762000" y="3124200"/>
            <a:ext cx="7620000" cy="7620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২.মাইক্রোসফট ওয়ার্ডের বিভিন্ন টুলবার পরিচিতি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1820863" y="449263"/>
            <a:ext cx="5122862" cy="1012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011" y="1605338"/>
            <a:ext cx="3723865" cy="250660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05800" cy="758825"/>
          </a:xfrm>
          <a:prstGeom prst="rect">
            <a:avLst/>
          </a:prstGeom>
          <a:noFill/>
          <a:ln w="57150" algn="ctr">
            <a:solidFill>
              <a:srgbClr val="0D0D0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>
                <a:latin typeface="NikoshBAN" pitchFamily="2" charset="0"/>
                <a:cs typeface="NikoshBAN" pitchFamily="2" charset="0"/>
              </a:rPr>
              <a:t>MS Word এ কাজ করার সুবিধা বর্ণনা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905000"/>
            <a:ext cx="7259638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D7321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381000"/>
            <a:ext cx="4191000" cy="1241425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1868488"/>
            <a:ext cx="8305800" cy="286232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ওযোগাযোগ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৯ম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আমার লেখালেখি ও হিসাব</a:t>
            </a:r>
          </a:p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36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 </a:t>
            </a:r>
            <a:r>
              <a:rPr lang="bn-BD" sz="36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লেখালেখি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31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26177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57200" y="1447800"/>
            <a:ext cx="2693988" cy="609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>
                <a:latin typeface="NikoshBAN" pitchFamily="2" charset="0"/>
                <a:cs typeface="NikoshBAN" pitchFamily="2" charset="0"/>
              </a:rPr>
              <a:t>প্রাচীন কালের পুথি লেখক 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733800" y="1371600"/>
            <a:ext cx="2035175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2400" b="1">
                <a:latin typeface="NikoshBAN" pitchFamily="2" charset="0"/>
                <a:cs typeface="NikoshBAN" pitchFamily="2" charset="0"/>
              </a:rPr>
              <a:t>টাইপ রাইটার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 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400800" y="1371600"/>
            <a:ext cx="2362200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>
                <a:latin typeface="NikoshBAN" pitchFamily="2" charset="0"/>
                <a:cs typeface="NikoshBAN" pitchFamily="2" charset="0"/>
              </a:rPr>
              <a:t>কম্পিউটার কম্পোজ 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Rectangle 7"/>
          <p:cNvGrpSpPr>
            <a:grpSpLocks/>
          </p:cNvGrpSpPr>
          <p:nvPr/>
        </p:nvGrpSpPr>
        <p:grpSpPr bwMode="auto">
          <a:xfrm>
            <a:off x="5867400" y="4687888"/>
            <a:ext cx="2813050" cy="1560512"/>
            <a:chOff x="3183" y="2953"/>
            <a:chExt cx="2285" cy="983"/>
          </a:xfrm>
        </p:grpSpPr>
        <p:pic>
          <p:nvPicPr>
            <p:cNvPr id="16403" name="Rectangle 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83" y="2953"/>
              <a:ext cx="2285" cy="98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3264" y="2976"/>
              <a:ext cx="2064" cy="9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r>
                <a:rPr lang="bn-BD" sz="2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কম্পিউটারে ওয়ার্ড প্রসেসর ব্যবহার করে এডিটিং বা পরিবর্তন করা যায়</a:t>
              </a:r>
              <a:endPara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9"/>
          <p:cNvPicPr>
            <a:picLocks noChangeAspect="1"/>
          </p:cNvPicPr>
          <p:nvPr/>
        </p:nvPicPr>
        <p:blipFill>
          <a:blip r:embed="rId5"/>
          <a:srcRect t="5319" r="5409" b="21017"/>
          <a:stretch>
            <a:fillRect/>
          </a:stretch>
        </p:blipFill>
        <p:spPr bwMode="auto">
          <a:xfrm>
            <a:off x="6172200" y="2209800"/>
            <a:ext cx="23622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1"/>
          <p:cNvPicPr>
            <a:picLocks noChangeAspect="1"/>
          </p:cNvPicPr>
          <p:nvPr/>
        </p:nvPicPr>
        <p:blipFill>
          <a:blip r:embed="rId6"/>
          <a:srcRect l="8476" t="4239" r="8914" b="7065"/>
          <a:stretch>
            <a:fillRect/>
          </a:stretch>
        </p:blipFill>
        <p:spPr bwMode="auto">
          <a:xfrm>
            <a:off x="3657600" y="2057400"/>
            <a:ext cx="2028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/>
          <p:nvPr/>
        </p:nvSpPr>
        <p:spPr>
          <a:xfrm>
            <a:off x="3284556" y="4248052"/>
            <a:ext cx="2198715" cy="226228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টাইপরাইটারে লেখা ভুল সংশোধন করতে হলে পুরোটা গোড়া থেকে টাইপ করতে হয়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8"/>
          <p:cNvSpPr>
            <a:spLocks noChangeArrowheads="1"/>
          </p:cNvSpPr>
          <p:nvPr/>
        </p:nvSpPr>
        <p:spPr bwMode="auto">
          <a:xfrm>
            <a:off x="381000" y="4572000"/>
            <a:ext cx="2693988" cy="16002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>
                <a:latin typeface="NikoshBAN" pitchFamily="2" charset="0"/>
                <a:cs typeface="NikoshBAN" pitchFamily="2" charset="0"/>
              </a:rPr>
              <a:t>প্রাচীন কালের পুথি লেখক</a:t>
            </a:r>
          </a:p>
          <a:p>
            <a:pPr eaLnBrk="0" hangingPunct="0"/>
            <a:r>
              <a:rPr lang="bn-BD" sz="2400">
                <a:latin typeface="NikoshBAN" pitchFamily="2" charset="0"/>
                <a:cs typeface="NikoshBAN" pitchFamily="2" charset="0"/>
              </a:rPr>
              <a:t>কাগজে  কলম দিয়ে হাতে লিখতেন।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6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682875"/>
            <a:ext cx="44958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304800" y="2743200"/>
            <a:ext cx="28194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 প্রসেসিং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bn-BD" sz="360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Char char="•"/>
            </a:pPr>
            <a:endParaRPr lang="bn-BD" sz="320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endParaRPr lang="en-US">
              <a:cs typeface="Vrinda" pitchFamily="2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914400" y="762000"/>
            <a:ext cx="7315200" cy="8382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33CCCC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458200" cy="3965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bn-BD" sz="4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</a:p>
          <a:p>
            <a:endParaRPr lang="bn-BD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71550" lvl="1" indent="-514350">
              <a:buFont typeface="Arial" charset="0"/>
              <a:buAutoNum type="arabicPeriod"/>
            </a:pPr>
            <a:r>
              <a:rPr lang="bn-BD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প্রসেসিং বিষয়টা কী সেটা বর্ণনা করতে পারবে।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71550" lvl="1" indent="-514350">
              <a:buFont typeface="Arial" charset="0"/>
              <a:buAutoNum type="arabicPeriod"/>
            </a:pPr>
            <a:r>
              <a:rPr lang="bn-BD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হাতে লেখা রূপ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টাইপরাইটারের সাথে ওয়া</a:t>
            </a:r>
            <a:r>
              <a:rPr lang="bn-BD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র্ড প্রসেসরে টাইপ করা রূপের মধ্যে পার্থক্য করতে পারবে।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bn-BD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 ব্যবহার করে কী কাজ করা যায় তা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71550" lvl="1" indent="-514350">
              <a:buFont typeface="Arial" charset="0"/>
              <a:buAutoNum type="arabicPeriod"/>
            </a:pPr>
            <a:r>
              <a:rPr lang="bn-BD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প্রযুক্তিতে ওয়ার্ড প্রসেসিংয়ের গুরুত্ব কী তা বর্ণনা করতে পারবে।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82296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209800" y="1204913"/>
            <a:ext cx="4335463" cy="10350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n-BD" sz="6000">
                <a:latin typeface="NikoshBAN" pitchFamily="2" charset="0"/>
                <a:cs typeface="NikoshBAN" pitchFamily="2" charset="0"/>
              </a:rPr>
              <a:t>ওয়ার্ড প্রসেসিং</a:t>
            </a:r>
            <a:r>
              <a:rPr lang="en-US" sz="6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>
              <a:solidFill>
                <a:schemeClr val="bg1"/>
              </a:solidFill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81000" y="1371600"/>
            <a:ext cx="2733675" cy="3581400"/>
            <a:chOff x="762000" y="571500"/>
            <a:chExt cx="7620000" cy="5715000"/>
          </a:xfrm>
        </p:grpSpPr>
        <p:pic>
          <p:nvPicPr>
            <p:cNvPr id="2049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3738" y="5191125"/>
            <a:ext cx="7977187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>
                <a:latin typeface="NikoshBAN" pitchFamily="2" charset="0"/>
                <a:cs typeface="NikoshBAN" pitchFamily="2" charset="0"/>
              </a:rPr>
              <a:t>Start + Programs + Microsoft Word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219200" y="457200"/>
            <a:ext cx="6629400" cy="609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n-BD" sz="36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bn-BD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ওয়ার্ড খোলার নিয়ম</a:t>
            </a:r>
            <a:endParaRPr lang="en-US" sz="360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371600"/>
            <a:ext cx="2514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371600"/>
            <a:ext cx="26368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Line 13"/>
          <p:cNvSpPr>
            <a:spLocks noChangeShapeType="1"/>
          </p:cNvSpPr>
          <p:nvPr/>
        </p:nvSpPr>
        <p:spPr bwMode="auto">
          <a:xfrm flipH="1" flipV="1">
            <a:off x="609600" y="4876800"/>
            <a:ext cx="990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3352800" y="42672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6248400" y="2819400"/>
            <a:ext cx="304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3581400" cy="4038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286000" y="228600"/>
            <a:ext cx="3886200" cy="7620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" descr="Screen Clippi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1430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5410200"/>
            <a:ext cx="3505200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Microsoft Word </a:t>
            </a:r>
            <a:r>
              <a:rPr lang="en-US" sz="2400">
                <a:latin typeface="Times New Roman" pitchFamily="18" charset="0"/>
                <a:cs typeface="NikoshBAN" pitchFamily="2" charset="0"/>
              </a:rPr>
              <a:t>2003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48200" y="5334000"/>
            <a:ext cx="3505200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Microsoft Word </a:t>
            </a:r>
            <a:r>
              <a:rPr lang="en-US" sz="2400">
                <a:latin typeface="Times New Roman" pitchFamily="18" charset="0"/>
                <a:cs typeface="NikoshBAN" pitchFamily="2" charset="0"/>
              </a:rPr>
              <a:t>2007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 flipV="1">
            <a:off x="914400" y="1219200"/>
            <a:ext cx="7620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 flipV="1">
            <a:off x="5562600" y="1295400"/>
            <a:ext cx="99060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770</Words>
  <Application>Microsoft Office PowerPoint</Application>
  <PresentationFormat>On-screen Show (4:3)</PresentationFormat>
  <Paragraphs>129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MOSHA</cp:lastModifiedBy>
  <cp:revision>75</cp:revision>
  <dcterms:created xsi:type="dcterms:W3CDTF">2015-05-05T06:43:27Z</dcterms:created>
  <dcterms:modified xsi:type="dcterms:W3CDTF">2016-12-25T05:13:21Z</dcterms:modified>
</cp:coreProperties>
</file>